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096" y="96"/>
      </p:cViewPr>
      <p:guideLst>
        <p:guide orient="horz" pos="28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3.22\&#1050;&#1088;&#1072;&#1089;&#1086;&#1090;&#1072;%202022%20-%202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3.22\&#1050;&#1088;&#1072;&#1089;&#1086;&#1090;&#1072;%202022%20-%202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3.22\&#1050;&#1088;&#1072;&#1089;&#1086;&#1090;&#1072;%202022%20-%20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3.22\&#1050;&#1088;&#1072;&#1089;&#1086;&#1090;&#1072;%202022%20-%20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3.22\&#1050;&#1088;&#1072;&#1089;&#1086;&#1090;&#1072;%202022%20-%20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3.22\&#1050;&#1088;&#1072;&#1089;&#1086;&#1090;&#1072;%202022%20-%20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394046118625065"/>
          <c:y val="0.63875973611406678"/>
          <c:w val="0.59055100392264936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01.03.2022г.</c:v>
                </c:pt>
              </c:strCache>
            </c:strRef>
          </c:cat>
          <c:val>
            <c:numRef>
              <c:f>'Осн параметры'!$B$4:$B$5</c:f>
              <c:numCache>
                <c:formatCode>#\ ##0.0</c:formatCode>
                <c:ptCount val="2"/>
                <c:pt idx="0">
                  <c:v>26.6</c:v>
                </c:pt>
                <c:pt idx="1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1-4B33-8BE7-0AEC7AC21352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01.03.2022г.</c:v>
                </c:pt>
              </c:strCache>
            </c:strRef>
          </c:cat>
          <c:val>
            <c:numRef>
              <c:f>'Осн параметры'!$C$4:$C$5</c:f>
              <c:numCache>
                <c:formatCode>#\ ##0.0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C1-4B33-8BE7-0AEC7AC21352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01.03.2022г.</c:v>
                </c:pt>
              </c:strCache>
            </c:strRef>
          </c:cat>
          <c:val>
            <c:numRef>
              <c:f>'Осн параметры'!$D$4:$D$5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C1-4B33-8BE7-0AEC7AC213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29145197312141663"/>
          <c:w val="0.85283070866141741"/>
          <c:h val="0.2182798173690735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5727366201459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67.737898220000005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1A-4DF7-8642-2AA3B69DBC28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1A-4DF7-8642-2AA3B69DB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1A-4DF7-8642-2AA3B69DBC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100</c:v>
                </c:pt>
                <c:pt idx="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1A-4DF7-8642-2AA3B69DBC28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1A-4DF7-8642-2AA3B69DBC28}"/>
                </c:ext>
              </c:extLst>
            </c:dLbl>
            <c:dLbl>
              <c:idx val="1"/>
              <c:layout>
                <c:manualLayout>
                  <c:x val="-1.7092592592592593E-2"/>
                  <c:y val="7.29660288554790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1A-4DF7-8642-2AA3B69DBC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88.317583590274808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1A-4DF7-8642-2AA3B69DB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57963697221969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0-4371-8012-E40F30784215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00-4371-8012-E40F30784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00-4371-8012-E40F307842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00-4371-8012-E40F30784215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00-4371-8012-E40F307842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400-4371-8012-E40F30784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6378855756218204E-2"/>
          <c:y val="0.8325881870385563"/>
          <c:w val="0.82724228848756354"/>
          <c:h val="5.486763082469946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75.498076916949714</c:v>
                </c:pt>
                <c:pt idx="1">
                  <c:v>122.35847626497598</c:v>
                </c:pt>
                <c:pt idx="2">
                  <c:v>79.608436876008966</c:v>
                </c:pt>
                <c:pt idx="3">
                  <c:v>89.76178344122269</c:v>
                </c:pt>
                <c:pt idx="4">
                  <c:v>139.20302716045984</c:v>
                </c:pt>
                <c:pt idx="5">
                  <c:v>107.69464276732272</c:v>
                </c:pt>
                <c:pt idx="6">
                  <c:v>134.67036212655526</c:v>
                </c:pt>
                <c:pt idx="7">
                  <c:v>89.763307697866097</c:v>
                </c:pt>
                <c:pt idx="8">
                  <c:v>88.977314288375553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4-4A85-ABCF-191256F23D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477871027903314E-2"/>
          <c:y val="0.22028564132048334"/>
          <c:w val="0.39096029696578438"/>
          <c:h val="0.74433592763097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69.222618580000002</c:v>
                </c:pt>
                <c:pt idx="1">
                  <c:v>18.677159079999999</c:v>
                </c:pt>
                <c:pt idx="2">
                  <c:v>7.7348404200000003</c:v>
                </c:pt>
                <c:pt idx="3">
                  <c:v>5.6878583299999992</c:v>
                </c:pt>
                <c:pt idx="4">
                  <c:v>4.1428035000000003</c:v>
                </c:pt>
                <c:pt idx="5">
                  <c:v>184.92394492</c:v>
                </c:pt>
                <c:pt idx="6" formatCode="0.0">
                  <c:v>10.811281490000001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D-457C-AF5F-A9934EEDFF3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687343088731082"/>
          <c:y val="0.27245109915096954"/>
          <c:w val="0.38946183917939881"/>
          <c:h val="0.6753650066166196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768070011223859E-2"/>
          <c:y val="0.20008753876765628"/>
          <c:w val="0.40773194825758691"/>
          <c:h val="0.7581758614238092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51.920035560000002</c:v>
                </c:pt>
                <c:pt idx="1">
                  <c:v>13.478794650000001</c:v>
                </c:pt>
                <c:pt idx="2">
                  <c:v>3.61894567</c:v>
                </c:pt>
                <c:pt idx="3">
                  <c:v>166.40328480000002</c:v>
                </c:pt>
                <c:pt idx="4" formatCode="0.0">
                  <c:v>7.4301322999999995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C8-4555-A655-005F4BA23E0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302689591239488"/>
          <c:y val="0.26405331807436561"/>
          <c:w val="0.40436117771612839"/>
          <c:h val="0.5447376363440206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1,1 %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2,3%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10,2%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4,6%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289,9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2731341108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2 566,2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1 675,2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2 642,3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-76,1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3354861747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2 143,3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1 589,5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2 184,1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63E82E5C-D510-4A2C-BC01-CC733C16AC6D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EFAF2209-5CDB-486A-919A-6398F2FDD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2178"/>
              </p:ext>
            </p:extLst>
          </p:nvPr>
        </p:nvGraphicFramePr>
        <p:xfrm>
          <a:off x="3915170" y="8100360"/>
          <a:ext cx="2518820" cy="54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01.03.2022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573691"/>
              </p:ext>
            </p:extLst>
          </p:nvPr>
        </p:nvGraphicFramePr>
        <p:xfrm>
          <a:off x="-183335" y="6307080"/>
          <a:ext cx="3955235" cy="2654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420800"/>
              </p:ext>
            </p:extLst>
          </p:nvPr>
        </p:nvGraphicFramePr>
        <p:xfrm>
          <a:off x="0" y="1161361"/>
          <a:ext cx="6858000" cy="369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735528"/>
              </p:ext>
            </p:extLst>
          </p:nvPr>
        </p:nvGraphicFramePr>
        <p:xfrm>
          <a:off x="0" y="5193720"/>
          <a:ext cx="685728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6400" y="6733932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4267620169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1 409,8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3717095812"/>
              </p:ext>
            </p:extLst>
          </p:nvPr>
        </p:nvGraphicFramePr>
        <p:xfrm>
          <a:off x="5473080" y="7006452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1 233,9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946891"/>
              </p:ext>
            </p:extLst>
          </p:nvPr>
        </p:nvGraphicFramePr>
        <p:xfrm>
          <a:off x="26639" y="828721"/>
          <a:ext cx="6831361" cy="2566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990457"/>
              </p:ext>
            </p:extLst>
          </p:nvPr>
        </p:nvGraphicFramePr>
        <p:xfrm>
          <a:off x="-38340" y="3418360"/>
          <a:ext cx="5576400" cy="292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05233" y="491812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301,2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663115"/>
              </p:ext>
            </p:extLst>
          </p:nvPr>
        </p:nvGraphicFramePr>
        <p:xfrm>
          <a:off x="26639" y="6214292"/>
          <a:ext cx="5446441" cy="292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105233" y="764014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242,9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201071239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февраль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2 642,4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289,8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274,4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36,7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106,5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112,0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1 606,1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178,5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182,4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29,7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47,3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168,4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13,3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117,4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355914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январь-февраль 2022 года муниципальные программы Новокубанского района исполнены в сумме 263,8 млн. руб., что составляет 10,9%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68341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январь-февраль 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6711</TotalTime>
  <Words>645</Words>
  <Application>Microsoft Office PowerPoint</Application>
  <PresentationFormat>Экран (4:3)</PresentationFormat>
  <Paragraphs>264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735</cp:revision>
  <cp:lastPrinted>2021-06-28T07:36:31Z</cp:lastPrinted>
  <dcterms:modified xsi:type="dcterms:W3CDTF">2022-04-28T11:39:54Z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